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sldIdLst>
    <p:sldId id="256" r:id="rId2"/>
    <p:sldId id="304" r:id="rId3"/>
    <p:sldId id="258" r:id="rId4"/>
    <p:sldId id="259" r:id="rId5"/>
    <p:sldId id="292" r:id="rId6"/>
    <p:sldId id="295" r:id="rId7"/>
    <p:sldId id="293" r:id="rId8"/>
    <p:sldId id="299" r:id="rId9"/>
    <p:sldId id="294" r:id="rId10"/>
    <p:sldId id="298" r:id="rId11"/>
    <p:sldId id="260" r:id="rId12"/>
    <p:sldId id="296" r:id="rId13"/>
    <p:sldId id="283" r:id="rId14"/>
    <p:sldId id="284" r:id="rId15"/>
    <p:sldId id="262" r:id="rId16"/>
    <p:sldId id="263" r:id="rId17"/>
    <p:sldId id="270" r:id="rId18"/>
    <p:sldId id="286" r:id="rId19"/>
    <p:sldId id="302" r:id="rId20"/>
    <p:sldId id="301" r:id="rId21"/>
    <p:sldId id="303" r:id="rId22"/>
    <p:sldId id="269" r:id="rId23"/>
    <p:sldId id="264" r:id="rId24"/>
    <p:sldId id="282" r:id="rId25"/>
    <p:sldId id="285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620"/>
    <p:restoredTop sz="90000" autoAdjust="0"/>
  </p:normalViewPr>
  <p:slideViewPr>
    <p:cSldViewPr>
      <p:cViewPr varScale="1">
        <p:scale>
          <a:sx n="92" d="100"/>
          <a:sy n="92" d="100"/>
        </p:scale>
        <p:origin x="-2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EB75C-7F90-0646-982D-F611E5754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60649-F963-AD45-8507-D0F9DA434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A5688-4FFA-364F-B0D3-C9288D1B0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CCDF-7A5C-834D-B455-40A71C2DE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655AF-98C0-FF4D-A7E1-2EFE6D52F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EE8EB-728F-0948-83C4-B60641239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8609A-AA73-254B-8C05-88F11450B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1CEEC-7C9B-9542-B607-64B14A55B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4EAD4-DCF0-F941-801B-C5D5A0CC5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ABF9F-5F5E-774B-8B5D-7E559E8B0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696AF-99F1-F24F-A522-8C5CD68CE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F0FD-03FD-E943-98E0-6407C9A7F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7A622-E6FA-524F-8141-EAC5B9A21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2693C11-2BB3-3241-8813-4598892CF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video" Target="file://localhost/Users/brianthill/Desktop/videos%20for%20lecture/Women%20on%20the%20War%20Path%20-%201943%20-%20American%20Women%20Building%20B-24%20Bombers%20in%20WW2%20-%20WDTVLIVE42.mov" TargetMode="Externa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brianthill/Desktop/videos%20for%20lecture/1943%20WAAC%20Recruiting%20Film%20We're%20In%20The%20Army%20Now%20(full)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NO%20NAME:Lecture%205%20Notes.docx!OLE_LINK2" TargetMode="External"/><Relationship Id="rId4" Type="http://schemas.openxmlformats.org/officeDocument/2006/relationships/image" Target="../media/image41.gi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oleObject" Target="NO%20NAME:Lecture%205%20Notes.docx!OLE_LINK3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brianthill/Desktop/videos%20for%20lecture/G.I.%20Jane%20-%20S.E.R.E%20Traning%20Facility%20Captiva%20Island%20Florida.mov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brianthill/Desktop/videos%20for%20lecture/Rosie%20the%20Riveter%20Song.mov" TargetMode="Externa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6858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ea typeface="ＭＳ Ｐゴシック" charset="-128"/>
                <a:cs typeface="ＭＳ Ｐゴシック" charset="-128"/>
              </a:rPr>
              <a:t>Women in the Military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95600"/>
            <a:ext cx="6400800" cy="27432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Week Three</a:t>
            </a:r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3048000" cy="2133600"/>
          </a:xfrm>
          <a:prstGeom prst="rect">
            <a:avLst/>
          </a:prstGeom>
        </p:spPr>
      </p:pic>
      <p:pic>
        <p:nvPicPr>
          <p:cNvPr id="5" name="Picture 4" descr="WAAC_Unifor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0"/>
            <a:ext cx="3135389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505200"/>
            <a:ext cx="3200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776c9c8743e4b6c6a520e26384c0585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3352800"/>
            <a:ext cx="49530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219200"/>
          </a:xfrm>
        </p:spPr>
        <p:txBody>
          <a:bodyPr/>
          <a:lstStyle/>
          <a:p>
            <a:r>
              <a:rPr lang="en-US" dirty="0" smtClean="0"/>
              <a:t>Ford Motor Company Recruitment Film, 1943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Women on the War Path - 1943 - American Women Building B-24 Bombers in WW2 - WDTVLIVE42.mov"/>
          <p:cNvPicPr/>
          <p:nvPr>
            <a:quickTimeFile r:link="rId2"/>
          </p:nvPr>
        </p:nvPicPr>
        <p:blipFill>
          <a:blip r:embed="rId3"/>
          <a:stretch>
            <a:fillRect/>
          </a:stretch>
        </p:blipFill>
        <p:spPr>
          <a:xfrm>
            <a:off x="1447800" y="17526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400,000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women enlist in the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WACs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, WAVES,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SPARs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, &amp; the Marine Corps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Women’s Reserve 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435" name="Picture 7" descr="WAAC-poster_2.jpg                                              000298C8Macintosh HD                   BB606D11: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5400" y="990600"/>
            <a:ext cx="2743200" cy="2819400"/>
          </a:xfrm>
        </p:spPr>
      </p:pic>
      <p:pic>
        <p:nvPicPr>
          <p:cNvPr id="18436" name="Picture 8" descr="WAAC-poster_3.jpg                                              000298C8Macintosh HD                   BB606D11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990600"/>
            <a:ext cx="2667000" cy="2819400"/>
          </a:xfrm>
        </p:spPr>
      </p:pic>
      <p:pic>
        <p:nvPicPr>
          <p:cNvPr id="18437" name="Picture 9" descr="waac.poster.jpg                                                000298C8Macintosh HD                   BB606D11: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295400" y="3962400"/>
            <a:ext cx="2743200" cy="2895600"/>
          </a:xfrm>
        </p:spPr>
      </p:pic>
      <p:pic>
        <p:nvPicPr>
          <p:cNvPr id="18438" name="Picture 10" descr="MSS044.7.A024.jpg                                              000298C8Macintosh HD                   BB606D11: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953001" y="3962400"/>
            <a:ext cx="2667000" cy="28956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 smtClean="0"/>
              <a:t>As women showed that they could excel in jobs they had never before done, their counterparts who enlisted showed their expertise as well and “free a man to fight”</a:t>
            </a:r>
            <a:endParaRPr lang="en-US" sz="24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943 WAAC Recruiting Film We're In The Army Now (full)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6764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Rusian Snipers.jpg"/>
          <p:cNvPicPr>
            <a:picLocks noGrp="1" noChangeAspect="1"/>
          </p:cNvPicPr>
          <p:nvPr>
            <p:ph/>
          </p:nvPr>
        </p:nvPicPr>
        <p:blipFill>
          <a:blip r:embed="rId2"/>
          <a:srcRect l="1070" r="1070"/>
          <a:stretch>
            <a:fillRect/>
          </a:stretch>
        </p:blipFill>
        <p:spPr>
          <a:xfrm flipV="1">
            <a:off x="3429000" y="2133599"/>
            <a:ext cx="2590800" cy="76199"/>
          </a:xfrm>
        </p:spPr>
      </p:pic>
      <p:pic>
        <p:nvPicPr>
          <p:cNvPr id="9" name="Picture 8" descr="11489_hero_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57200"/>
            <a:ext cx="2476500" cy="4019550"/>
          </a:xfrm>
          <a:prstGeom prst="rect">
            <a:avLst/>
          </a:prstGeom>
        </p:spPr>
      </p:pic>
      <p:pic>
        <p:nvPicPr>
          <p:cNvPr id="10" name="Picture 9" descr="1919-19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57200"/>
            <a:ext cx="2997200" cy="396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47244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Cornelia Foot, WASP, first female aviator to die while on active duty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429000" y="4495800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Hazel Ying Lee flew new, untested planes, including combat planes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4419600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Natalya </a:t>
            </a:r>
            <a:r>
              <a:rPr lang="en-US" sz="1800" dirty="0" err="1" smtClean="0"/>
              <a:t>Meklin</a:t>
            </a:r>
            <a:r>
              <a:rPr lang="en-US" sz="1800" dirty="0" smtClean="0"/>
              <a:t>, </a:t>
            </a:r>
            <a:r>
              <a:rPr lang="en-US" sz="1800" dirty="0" smtClean="0">
                <a:ln>
                  <a:solidFill>
                    <a:srgbClr val="008000"/>
                  </a:solidFill>
                </a:ln>
              </a:rPr>
              <a:t>Russian WWII pilot </a:t>
            </a:r>
            <a:r>
              <a:rPr lang="en-US" sz="1800" dirty="0" smtClean="0"/>
              <a:t>who flew 980 combat missions.  Member of the “Night Witches,” 3 regiments of women pilots who flew 24,000 combat missions</a:t>
            </a:r>
            <a:endParaRPr lang="en-US" sz="1800" dirty="0"/>
          </a:p>
        </p:txBody>
      </p:sp>
      <p:pic>
        <p:nvPicPr>
          <p:cNvPr id="14" name="Picture 13" descr="220px-Hrs_9905272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457200"/>
            <a:ext cx="2819400" cy="3962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Women Air Force Service Pilots (WASPs)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polikarpov-i.jpg"/>
          <p:cNvPicPr>
            <a:picLocks noGrp="1" noChangeAspect="1"/>
          </p:cNvPicPr>
          <p:nvPr>
            <p:ph/>
          </p:nvPr>
        </p:nvPicPr>
        <p:blipFill>
          <a:blip r:embed="rId2"/>
          <a:srcRect t="1198" b="-545"/>
          <a:stretch>
            <a:fillRect/>
          </a:stretch>
        </p:blipFill>
        <p:spPr>
          <a:xfrm>
            <a:off x="685800" y="1219200"/>
            <a:ext cx="7772400" cy="4343400"/>
          </a:xfrm>
        </p:spPr>
      </p:pic>
      <p:sp>
        <p:nvSpPr>
          <p:cNvPr id="4" name="TextBox 3"/>
          <p:cNvSpPr txBox="1"/>
          <p:nvPr/>
        </p:nvSpPr>
        <p:spPr>
          <a:xfrm>
            <a:off x="838200" y="304801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“</a:t>
            </a:r>
            <a:r>
              <a:rPr lang="en-US" dirty="0" err="1" smtClean="0"/>
              <a:t>Polikarpov</a:t>
            </a:r>
            <a:r>
              <a:rPr lang="en-US" dirty="0" smtClean="0"/>
              <a:t>” Planes were flown by Russia’s “Night Witches”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58674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the end of WWII, the Russian female pilots were told not to speak about their achievements.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483" name="Picture 4" descr="&#10;68 Angels.jpg                                                  000298C8Macintosh HD                   BB606D11: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27350" y="0"/>
            <a:ext cx="6216650" cy="4114800"/>
          </a:xfrm>
        </p:spPr>
      </p:pic>
      <p:pic>
        <p:nvPicPr>
          <p:cNvPr id="4" name="Picture 3" descr="0101-pow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14800"/>
            <a:ext cx="3962400" cy="2743200"/>
          </a:xfrm>
          <a:prstGeom prst="rect">
            <a:avLst/>
          </a:prstGeom>
        </p:spPr>
      </p:pic>
      <p:pic>
        <p:nvPicPr>
          <p:cNvPr id="5" name="Picture 4" descr="Navy_Nurses_Rescued_from_Los_Banos_2_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114800"/>
            <a:ext cx="37338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381000"/>
            <a:ext cx="251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WWII Women </a:t>
            </a:r>
            <a:r>
              <a:rPr lang="en-US" dirty="0" smtClean="0"/>
              <a:t>were taken prisoners:  68 Army nurses in the Philippines, 5 Navy nurses in Guam, 11 Navy nurses in the Philippines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0"/>
            <a:ext cx="7772400" cy="6096000"/>
          </a:xfrm>
        </p:spPr>
        <p:txBody>
          <a:bodyPr/>
          <a:lstStyle/>
          <a:p>
            <a:pPr eaLnBrk="1" hangingPunct="1"/>
            <a:r>
              <a:rPr lang="en-US" sz="2000" dirty="0">
                <a:ea typeface="ＭＳ Ｐゴシック" charset="-128"/>
                <a:cs typeface="ＭＳ Ｐゴシック" charset="-128"/>
              </a:rPr>
              <a:t>50,000 women volunteered during the Korean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War (1000 deployed; the rest in support positions stateside)</a:t>
            </a:r>
          </a:p>
          <a:p>
            <a:pPr eaLnBrk="1" hangingPunct="1"/>
            <a:r>
              <a:rPr lang="en-US" sz="2000" dirty="0" smtClean="0">
                <a:ea typeface="ＭＳ Ｐゴシック" charset="-128"/>
                <a:cs typeface="ＭＳ Ｐゴシック" charset="-128"/>
              </a:rPr>
              <a:t>265,000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during the Vietnam war (7500 were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deployed)</a:t>
            </a:r>
          </a:p>
          <a:p>
            <a:pPr eaLnBrk="1" hangingPunct="1"/>
            <a:r>
              <a:rPr lang="en-US" sz="2000" dirty="0" smtClean="0">
                <a:ea typeface="ＭＳ Ｐゴシック" charset="-128"/>
                <a:cs typeface="ＭＳ Ｐゴシック" charset="-128"/>
              </a:rPr>
              <a:t>As in WWI and WWII, civilian Red Cross and USO workers, called “Donut Dollies” also went to war.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 descr="DonutDollies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81200"/>
            <a:ext cx="2717800" cy="2667000"/>
          </a:xfrm>
          <a:prstGeom prst="rect">
            <a:avLst/>
          </a:prstGeom>
        </p:spPr>
      </p:pic>
      <p:pic>
        <p:nvPicPr>
          <p:cNvPr id="5" name="Picture 4" descr="Official-photo-of-the-Sand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524000"/>
            <a:ext cx="3810000" cy="3098800"/>
          </a:xfrm>
          <a:prstGeom prst="rect">
            <a:avLst/>
          </a:prstGeom>
        </p:spPr>
      </p:pic>
      <p:pic>
        <p:nvPicPr>
          <p:cNvPr id="6" name="Picture 5" descr="DolliesVietnamRomp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724400"/>
            <a:ext cx="670560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1976 - Service Academies open to women</a:t>
            </a:r>
            <a:endParaRPr lang="en-US" sz="24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31" name="Picture 4" descr="BringMeMen.jpg                                                 000298C8Macintosh HD                   BB606D11: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685800"/>
            <a:ext cx="2879725" cy="4114800"/>
          </a:xfrm>
        </p:spPr>
      </p:pic>
      <p:sp>
        <p:nvSpPr>
          <p:cNvPr id="4" name="TextBox 3"/>
          <p:cNvSpPr txBox="1"/>
          <p:nvPr/>
        </p:nvSpPr>
        <p:spPr>
          <a:xfrm>
            <a:off x="304800" y="48768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a typeface="ＭＳ Ｐゴシック" charset="-128"/>
                <a:cs typeface="ＭＳ Ｐゴシック" charset="-128"/>
              </a:rPr>
              <a:t>“BRING ME MEN”</a:t>
            </a:r>
            <a:endParaRPr lang="en-US" sz="2000" dirty="0"/>
          </a:p>
        </p:txBody>
      </p:sp>
      <p:pic>
        <p:nvPicPr>
          <p:cNvPr id="5" name="Picture 4" descr="Emily Perez, 1983-2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85800"/>
            <a:ext cx="2302383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35814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Emily Perez, 1983- - 2006</a:t>
            </a:r>
            <a:endParaRPr lang="en-US" sz="2000" dirty="0"/>
          </a:p>
        </p:txBody>
      </p:sp>
      <p:pic>
        <p:nvPicPr>
          <p:cNvPr id="8" name="Picture 7" descr="womensglee2012.jpg"/>
          <p:cNvPicPr>
            <a:picLocks noChangeAspect="1"/>
          </p:cNvPicPr>
          <p:nvPr/>
        </p:nvPicPr>
        <p:blipFill>
          <a:blip r:embed="rId4"/>
          <a:srcRect l="6667" t="10165" r="6667" b="16389"/>
          <a:stretch>
            <a:fillRect/>
          </a:stretch>
        </p:blipFill>
        <p:spPr>
          <a:xfrm>
            <a:off x="3581400" y="4343400"/>
            <a:ext cx="5181600" cy="2514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2484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USNA Women’s Glee Club</a:t>
            </a:r>
            <a:endParaRPr lang="en-US" sz="2000" dirty="0"/>
          </a:p>
        </p:txBody>
      </p:sp>
      <p:pic>
        <p:nvPicPr>
          <p:cNvPr id="10" name="Picture 9" descr="H030_WestPoint 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838200"/>
            <a:ext cx="32766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dirty="0" smtClean="0"/>
              <a:t>Herndon Monument</a:t>
            </a:r>
            <a:endParaRPr lang="en-US" dirty="0"/>
          </a:p>
        </p:txBody>
      </p:sp>
      <p:pic>
        <p:nvPicPr>
          <p:cNvPr id="4" name="Content Placeholder 3" descr="390px-US_Navy_climbing_pillar_040520-N-9693M-0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9" r="-248"/>
          <a:stretch>
            <a:fillRect/>
          </a:stretch>
        </p:blipFill>
        <p:spPr>
          <a:xfrm>
            <a:off x="1905000" y="990600"/>
            <a:ext cx="5029200" cy="56388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2400" dirty="0" smtClean="0"/>
              <a:t>WUBA, Working Uniform Blue Alpha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3733800" y="1447800"/>
          <a:ext cx="4876800" cy="3702050"/>
        </p:xfrm>
        <a:graphic>
          <a:graphicData uri="http://schemas.openxmlformats.org/presentationml/2006/ole">
            <p:oleObj spid="_x0000_s60418" name="Document" r:id="rId3" imgW="5486400" imgH="2286000" progId="Word.Document.12">
              <p:link updateAutomatic="1"/>
            </p:oleObj>
          </a:graphicData>
        </a:graphic>
      </p:graphicFrame>
      <p:pic>
        <p:nvPicPr>
          <p:cNvPr id="5" name="Content Placeholder 3" descr="servicedressblues.gif"/>
          <p:cNvPicPr>
            <a:picLocks noChangeAspect="1"/>
          </p:cNvPicPr>
          <p:nvPr/>
        </p:nvPicPr>
        <p:blipFill>
          <a:blip r:embed="rId4"/>
          <a:srcRect l="5926" r="741"/>
          <a:stretch>
            <a:fillRect/>
          </a:stretch>
        </p:blipFill>
        <p:spPr bwMode="auto">
          <a:xfrm>
            <a:off x="533400" y="1143000"/>
            <a:ext cx="2743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sz="3200" dirty="0" smtClean="0"/>
              <a:t>Women Have Served in Every American war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295400"/>
            <a:ext cx="861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They served as nurses, cooks, even spies.</a:t>
            </a:r>
          </a:p>
          <a:p>
            <a:endParaRPr lang="en-US" dirty="0" smtClean="0"/>
          </a:p>
          <a:p>
            <a:r>
              <a:rPr lang="en-US" dirty="0" smtClean="0"/>
              <a:t>Some even dressed the part of soldiers and fought:</a:t>
            </a:r>
          </a:p>
          <a:p>
            <a:endParaRPr lang="en-US" dirty="0" smtClean="0"/>
          </a:p>
          <a:p>
            <a:r>
              <a:rPr lang="en-US" dirty="0" smtClean="0"/>
              <a:t>	- Deborah Sampson as Robert </a:t>
            </a:r>
            <a:r>
              <a:rPr lang="en-US" dirty="0" err="1" smtClean="0"/>
              <a:t>Shurlief</a:t>
            </a:r>
            <a:r>
              <a:rPr lang="en-US" dirty="0" smtClean="0"/>
              <a:t> in the Rev. War</a:t>
            </a:r>
          </a:p>
          <a:p>
            <a:r>
              <a:rPr lang="en-US" dirty="0" smtClean="0"/>
              <a:t>	- Sarah </a:t>
            </a:r>
            <a:r>
              <a:rPr lang="en-US" dirty="0" err="1" smtClean="0"/>
              <a:t>Wakeman</a:t>
            </a:r>
            <a:r>
              <a:rPr lang="en-US" dirty="0" smtClean="0"/>
              <a:t> as Lyons </a:t>
            </a:r>
            <a:r>
              <a:rPr lang="en-US" dirty="0" err="1" smtClean="0"/>
              <a:t>Wakeman</a:t>
            </a:r>
            <a:r>
              <a:rPr lang="en-US" dirty="0" smtClean="0"/>
              <a:t> in the Civil War</a:t>
            </a:r>
          </a:p>
          <a:p>
            <a:r>
              <a:rPr lang="en-US" dirty="0" smtClean="0"/>
              <a:t>	- Elizabeth </a:t>
            </a:r>
            <a:r>
              <a:rPr lang="en-US" dirty="0" err="1" smtClean="0"/>
              <a:t>Newcom</a:t>
            </a:r>
            <a:r>
              <a:rPr lang="en-US" dirty="0" smtClean="0"/>
              <a:t> as Bill </a:t>
            </a:r>
            <a:r>
              <a:rPr lang="en-US" dirty="0" err="1" smtClean="0"/>
              <a:t>Newcom</a:t>
            </a:r>
            <a:r>
              <a:rPr lang="en-US" dirty="0" smtClean="0"/>
              <a:t> in the Mexican War</a:t>
            </a:r>
          </a:p>
          <a:p>
            <a:endParaRPr lang="en-US" dirty="0" smtClean="0"/>
          </a:p>
          <a:p>
            <a:r>
              <a:rPr lang="en-US" dirty="0" smtClean="0"/>
              <a:t>Dr. Mary Walker, Civil War physician was taken prisoner and is still the only woman to receive the National Medal of Honor.</a:t>
            </a:r>
            <a:endParaRPr 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3200" dirty="0" smtClean="0"/>
              <a:t>James Webb, former Sec. Navy and U.S. Senator</a:t>
            </a:r>
            <a:endParaRPr lang="en-US" sz="3200" dirty="0"/>
          </a:p>
        </p:txBody>
      </p:sp>
      <p:pic>
        <p:nvPicPr>
          <p:cNvPr id="4" name="Content Placeholder 3" descr="220px-Jim_Webb_official_110th_Congress_photo.jpg"/>
          <p:cNvPicPr>
            <a:picLocks noGrp="1" noChangeAspect="1"/>
          </p:cNvPicPr>
          <p:nvPr>
            <p:ph idx="1"/>
          </p:nvPr>
        </p:nvPicPr>
        <p:blipFill>
          <a:blip r:embed="rId3"/>
          <a:srcRect l="6566" r="1301"/>
          <a:stretch>
            <a:fillRect/>
          </a:stretch>
        </p:blipFill>
        <p:spPr>
          <a:xfrm>
            <a:off x="152400" y="914400"/>
            <a:ext cx="2667000" cy="3124200"/>
          </a:xfrm>
        </p:spPr>
      </p:pic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3200400" y="1066800"/>
          <a:ext cx="5486400" cy="4325938"/>
        </p:xfrm>
        <a:graphic>
          <a:graphicData uri="http://schemas.openxmlformats.org/presentationml/2006/ole">
            <p:oleObj spid="_x0000_s59394" name="Document" r:id="rId4" imgW="5486400" imgH="36830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sz="3200" dirty="0" smtClean="0"/>
              <a:t>Reactions to Webb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- Supporters argue that </a:t>
            </a:r>
            <a:r>
              <a:rPr lang="en-US" dirty="0" smtClean="0"/>
              <a:t>women at the Service Academies</a:t>
            </a:r>
            <a:r>
              <a:rPr lang="en-US" dirty="0" smtClean="0"/>
              <a:t> were </a:t>
            </a:r>
            <a:r>
              <a:rPr lang="en-US" dirty="0" smtClean="0"/>
              <a:t>“feminizing” the Pentagon, that their very presence was corrosive to the essential</a:t>
            </a:r>
            <a:r>
              <a:rPr lang="en-US" dirty="0" smtClean="0"/>
              <a:t> esprit </a:t>
            </a:r>
            <a:r>
              <a:rPr lang="en-US" dirty="0" smtClean="0"/>
              <a:t>de </a:t>
            </a:r>
            <a:r>
              <a:rPr lang="en-US" dirty="0" smtClean="0"/>
              <a:t>corps or male bonding necessary for forging warrior leaders.</a:t>
            </a:r>
          </a:p>
          <a:p>
            <a:pPr>
              <a:buNone/>
            </a:pPr>
            <a:r>
              <a:rPr lang="en-US" dirty="0" smtClean="0"/>
              <a:t>- Critics called his stress-is-fungible thesis simply wrong.</a:t>
            </a:r>
          </a:p>
          <a:p>
            <a:pPr>
              <a:buNone/>
            </a:pPr>
            <a:r>
              <a:rPr lang="en-US" dirty="0" smtClean="0"/>
              <a:t>- Still others staged their own protest. 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33,000 were deployed in Desert Storm (13 were killed and 2 taken POW)</a:t>
            </a:r>
          </a:p>
        </p:txBody>
      </p:sp>
      <p:pic>
        <p:nvPicPr>
          <p:cNvPr id="23555" name="Picture 4" descr="5-vi.jpg                                                       000298C8Macintosh HD                   BB606D11: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2155825"/>
            <a:ext cx="5486400" cy="394017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More than 212,000 women deployed in current wars</a:t>
            </a:r>
          </a:p>
        </p:txBody>
      </p:sp>
      <p:pic>
        <p:nvPicPr>
          <p:cNvPr id="24579" name="Picture 7" descr="kasey-reed-and-jody-gorsuch.jpg                                000298C8Macintosh HD                   BB606D11: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2838" y="1981200"/>
            <a:ext cx="2954337" cy="1981200"/>
          </a:xfrm>
        </p:spPr>
      </p:pic>
      <p:pic>
        <p:nvPicPr>
          <p:cNvPr id="24580" name="Picture 8" descr="0911_C66.jpg                                                   000298C8Macintosh HD                   BB606D11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21275" y="1981200"/>
            <a:ext cx="2862263" cy="1981200"/>
          </a:xfrm>
        </p:spPr>
      </p:pic>
      <p:pic>
        <p:nvPicPr>
          <p:cNvPr id="24581" name="Picture 9" descr="women_marine_large_image.jpg                                   000298C8Macintosh HD                   BB606D11: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092200" y="4114800"/>
            <a:ext cx="2995613" cy="1981200"/>
          </a:xfrm>
        </p:spPr>
      </p:pic>
      <p:pic>
        <p:nvPicPr>
          <p:cNvPr id="24582" name="Picture 10" descr="lioness_span.jpg                                               000298C8Macintosh HD                   BB606D11: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883150" y="4114800"/>
            <a:ext cx="3340100" cy="19812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Women in Combat</a:t>
            </a:r>
            <a:endParaRPr lang="en-US" dirty="0"/>
          </a:p>
        </p:txBody>
      </p:sp>
      <p:pic>
        <p:nvPicPr>
          <p:cNvPr id="7" name="G.I. Jane - S.E.R.E Traning Facility Captiva Island Florida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7800" y="2057400"/>
            <a:ext cx="6096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9144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G.I. Jane</a:t>
            </a:r>
            <a:r>
              <a:rPr lang="en-US" dirty="0" smtClean="0"/>
              <a:t> (1997) starring </a:t>
            </a:r>
            <a:r>
              <a:rPr lang="en-US" dirty="0" err="1" smtClean="0"/>
              <a:t>Demi</a:t>
            </a:r>
            <a:r>
              <a:rPr lang="en-US" dirty="0" smtClean="0"/>
              <a:t> Moore and </a:t>
            </a:r>
            <a:r>
              <a:rPr lang="en-US" dirty="0" err="1" smtClean="0"/>
              <a:t>Viggo</a:t>
            </a:r>
            <a:r>
              <a:rPr lang="en-US" dirty="0" smtClean="0"/>
              <a:t> Mortensen, directed by Ridley Scott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dirty="0" smtClean="0"/>
              <a:t>Military Snipers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03277" y="97697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312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Comments by Army Guard Sgt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Class Ben Dolan, former Marine sniper and the sniper school’s chief instructor:</a:t>
            </a:r>
          </a:p>
          <a:p>
            <a:r>
              <a:rPr lang="en-US" sz="1800" dirty="0" smtClean="0"/>
              <a:t>“Frankly, women are better suited mentally for this job than most men….Women can shoot better, by and large, and they’re easier to train because they don’t have the inflated egos that a lot of men bring to these program…Women will ask for help if they need it, and they will tell you what they think” </a:t>
            </a:r>
          </a:p>
          <a:p>
            <a:r>
              <a:rPr lang="en-US" sz="1200" dirty="0" smtClean="0"/>
              <a:t>http://</a:t>
            </a:r>
            <a:r>
              <a:rPr lang="en-US" sz="1200" dirty="0" err="1" smtClean="0"/>
              <a:t>userpages/aug.com/captbarb/sniper.html</a:t>
            </a:r>
            <a:endParaRPr lang="en-US" sz="1200" dirty="0"/>
          </a:p>
        </p:txBody>
      </p:sp>
      <p:pic>
        <p:nvPicPr>
          <p:cNvPr id="5" name="Picture 4" descr="121932780_461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48200"/>
            <a:ext cx="3505200" cy="2057400"/>
          </a:xfrm>
          <a:prstGeom prst="rect">
            <a:avLst/>
          </a:prstGeom>
        </p:spPr>
      </p:pic>
      <p:pic>
        <p:nvPicPr>
          <p:cNvPr id="6" name="Picture 5" descr="article-0-175D93FC000005DC-563_634x3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962400"/>
            <a:ext cx="4191000" cy="2569406"/>
          </a:xfrm>
          <a:prstGeom prst="rect">
            <a:avLst/>
          </a:prstGeom>
        </p:spPr>
      </p:pic>
      <p:pic>
        <p:nvPicPr>
          <p:cNvPr id="7" name="Picture 6" descr="female snip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685800"/>
            <a:ext cx="4978400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90600"/>
          </a:xfrm>
        </p:spPr>
        <p:txBody>
          <a:bodyPr/>
          <a:lstStyle/>
          <a:p>
            <a:pPr eaLnBrk="1" hangingPunct="1"/>
            <a:r>
              <a:rPr lang="en-US" sz="3200" dirty="0">
                <a:ea typeface="ＭＳ Ｐゴシック" charset="-128"/>
                <a:cs typeface="ＭＳ Ｐゴシック" charset="-128"/>
              </a:rPr>
              <a:t>1500 women volunteered in the Spanish American </a:t>
            </a:r>
            <a:r>
              <a:rPr lang="en-US" sz="3200" dirty="0" smtClean="0">
                <a:ea typeface="ＭＳ Ｐゴシック" charset="-128"/>
                <a:cs typeface="ＭＳ Ｐゴシック" charset="-128"/>
              </a:rPr>
              <a:t>War (1898)</a:t>
            </a:r>
            <a:endParaRPr lang="en-US" sz="32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387" name="Picture 4" descr="WwS-Nrs5-t.jpg                                                 000298C8Macintosh HD                   BB606D11: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1066800"/>
            <a:ext cx="5008563" cy="4114800"/>
          </a:xfrm>
        </p:spPr>
      </p:pic>
      <p:sp>
        <p:nvSpPr>
          <p:cNvPr id="4" name="TextBox 3"/>
          <p:cNvSpPr txBox="1"/>
          <p:nvPr/>
        </p:nvSpPr>
        <p:spPr>
          <a:xfrm>
            <a:off x="685800" y="54102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1901 Army Nurse Corps established</a:t>
            </a:r>
          </a:p>
          <a:p>
            <a:r>
              <a:rPr lang="en-US" sz="2000" dirty="0" smtClean="0"/>
              <a:t>1908 Navy Nurse Corps established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828800"/>
          </a:xfrm>
        </p:spPr>
        <p:txBody>
          <a:bodyPr/>
          <a:lstStyle/>
          <a:p>
            <a:pPr eaLnBrk="1" hangingPunct="1"/>
            <a:r>
              <a:rPr lang="en-US" sz="3200" dirty="0">
                <a:ea typeface="ＭＳ Ｐゴシック" charset="-128"/>
                <a:cs typeface="ＭＳ Ｐゴシック" charset="-128"/>
              </a:rPr>
              <a:t>36,000 in World War </a:t>
            </a:r>
            <a:r>
              <a:rPr lang="en-US" sz="3200" dirty="0" smtClean="0">
                <a:ea typeface="ＭＳ Ｐゴシック" charset="-128"/>
                <a:cs typeface="ＭＳ Ｐゴシック" charset="-128"/>
              </a:rPr>
              <a:t>I (1917-1918)</a:t>
            </a:r>
            <a:br>
              <a:rPr lang="en-US" sz="3200" dirty="0" smtClean="0">
                <a:ea typeface="ＭＳ Ｐゴシック" charset="-128"/>
                <a:cs typeface="ＭＳ Ｐゴシック" charset="-128"/>
              </a:rPr>
            </a:br>
            <a:r>
              <a:rPr lang="en-US" sz="3200" dirty="0" smtClean="0">
                <a:ea typeface="ＭＳ Ｐゴシック" charset="-128"/>
                <a:cs typeface="ＭＳ Ｐゴシック" charset="-128"/>
              </a:rPr>
              <a:t>(</a:t>
            </a:r>
            <a:r>
              <a:rPr lang="en-US" sz="2400" dirty="0" smtClean="0">
                <a:ea typeface="ＭＳ Ｐゴシック" charset="-128"/>
                <a:cs typeface="ＭＳ Ｐゴシック" charset="-128"/>
              </a:rPr>
              <a:t>400 of these die in line of duty)</a:t>
            </a:r>
            <a:endParaRPr lang="en-US" sz="32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411" name="Picture 4" descr="WV0177.6.009.jpg                                               000298C8Macintosh HD                   BB606D11: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524000"/>
            <a:ext cx="4038600" cy="3810000"/>
          </a:xfrm>
        </p:spPr>
      </p:pic>
      <p:pic>
        <p:nvPicPr>
          <p:cNvPr id="4" name="Picture 3" descr="19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524000"/>
            <a:ext cx="4354068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sz="2400" dirty="0" smtClean="0"/>
              <a:t>The Government Organizes a Massive Effort to Attract Women into the Workforce.</a:t>
            </a:r>
            <a:endParaRPr lang="en-US" sz="2400" dirty="0"/>
          </a:p>
        </p:txBody>
      </p:sp>
      <p:sp>
        <p:nvSpPr>
          <p:cNvPr id="8" name="Vertical Text Placeholder 7"/>
          <p:cNvSpPr>
            <a:spLocks noGrp="1"/>
          </p:cNvSpPr>
          <p:nvPr>
            <p:ph type="body" orient="vert"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propoganda_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2895600" cy="3917950"/>
          </a:xfrm>
          <a:prstGeom prst="rect">
            <a:avLst/>
          </a:prstGeom>
        </p:spPr>
      </p:pic>
      <p:pic>
        <p:nvPicPr>
          <p:cNvPr id="10" name="Picture 9" descr="propoganda_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1828800"/>
            <a:ext cx="2781300" cy="4013200"/>
          </a:xfrm>
          <a:prstGeom prst="rect">
            <a:avLst/>
          </a:prstGeom>
        </p:spPr>
      </p:pic>
      <p:pic>
        <p:nvPicPr>
          <p:cNvPr id="11" name="Picture 10" descr="propoganda_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990600"/>
            <a:ext cx="267335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z="2400" dirty="0" smtClean="0"/>
              <a:t>Women Flocked to the Factories producing the planes, jeeps, and bombs for the war</a:t>
            </a:r>
            <a:endParaRPr lang="en-US" sz="2400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rosie-rive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2895600" cy="2743200"/>
          </a:xfrm>
          <a:prstGeom prst="rect">
            <a:avLst/>
          </a:prstGeom>
        </p:spPr>
      </p:pic>
      <p:pic>
        <p:nvPicPr>
          <p:cNvPr id="6" name="Picture 5" descr="X286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81400"/>
            <a:ext cx="2654969" cy="2975810"/>
          </a:xfrm>
          <a:prstGeom prst="rect">
            <a:avLst/>
          </a:prstGeom>
        </p:spPr>
      </p:pic>
      <p:pic>
        <p:nvPicPr>
          <p:cNvPr id="7" name="Picture 6" descr="2339073617_3b27cdf95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752600"/>
            <a:ext cx="4089400" cy="347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02_Rosie-the-Riveter.jpg"/>
          <p:cNvPicPr>
            <a:picLocks noGrp="1" noChangeAspect="1"/>
          </p:cNvPicPr>
          <p:nvPr>
            <p:ph/>
          </p:nvPr>
        </p:nvPicPr>
        <p:blipFill>
          <a:blip r:embed="rId2"/>
          <a:srcRect l="-41031" r="-41031"/>
          <a:stretch>
            <a:fillRect/>
          </a:stretch>
        </p:blipFill>
        <p:spPr>
          <a:xfrm>
            <a:off x="2819400" y="381000"/>
            <a:ext cx="7772400" cy="5486400"/>
          </a:xfrm>
        </p:spPr>
      </p:pic>
      <p:pic>
        <p:nvPicPr>
          <p:cNvPr id="6" name="Picture 5" descr="01_Rosie-the-Rive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33400"/>
            <a:ext cx="39243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7150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Howard Miller of Westinghouse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5943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Norman Rockwell, May 29, 1943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sie the Riveter Song.mov">
            <a:hlinkClick r:id="" action="ppaction://media"/>
          </p:cNvPr>
          <p:cNvPicPr/>
          <p:nvPr>
            <p:ph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5800" y="1166812"/>
            <a:ext cx="7772400" cy="4371975"/>
          </a:xfrm>
        </p:spPr>
      </p:pic>
      <p:sp>
        <p:nvSpPr>
          <p:cNvPr id="4" name="TextBox 3"/>
          <p:cNvSpPr txBox="1"/>
          <p:nvPr/>
        </p:nvSpPr>
        <p:spPr>
          <a:xfrm>
            <a:off x="838200" y="3810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Rosie the Riveter song, precursor to Rockwell’s Image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ichelangelo-Buonarroti_Isaiah-1509-Norman-Rockwell_Rosie-the-Riveter-1943.jpg"/>
          <p:cNvPicPr>
            <a:picLocks noGrp="1" noChangeAspect="1"/>
          </p:cNvPicPr>
          <p:nvPr>
            <p:ph/>
          </p:nvPr>
        </p:nvPicPr>
        <p:blipFill>
          <a:blip r:embed="rId2"/>
          <a:srcRect t="-5119" b="-5119"/>
          <a:stretch>
            <a:fillRect/>
          </a:stretch>
        </p:blipFill>
        <p:spPr>
          <a:xfrm>
            <a:off x="685800" y="0"/>
            <a:ext cx="7772400" cy="5486400"/>
          </a:xfrm>
        </p:spPr>
      </p:pic>
      <p:sp>
        <p:nvSpPr>
          <p:cNvPr id="4" name="TextBox 3"/>
          <p:cNvSpPr txBox="1"/>
          <p:nvPr/>
        </p:nvSpPr>
        <p:spPr>
          <a:xfrm>
            <a:off x="685800" y="55626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Michelangelo’s Isaiah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5562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Rockwell’s Rosie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248401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For more on this, see Sheridan Harvey’s </a:t>
            </a:r>
            <a:r>
              <a:rPr lang="en-US" sz="1800" dirty="0" smtClean="0"/>
              <a:t>research (http://</a:t>
            </a:r>
            <a:r>
              <a:rPr lang="en-US" sz="1800" dirty="0" err="1" smtClean="0"/>
              <a:t>www.loc.gov/rr/program/journey/rosie.html</a:t>
            </a:r>
            <a:endParaRPr lang="en-US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7218</TotalTime>
  <Words>688</Words>
  <Application>Microsoft Macintosh PowerPoint</Application>
  <PresentationFormat>On-screen Show (4:3)</PresentationFormat>
  <Paragraphs>57</Paragraphs>
  <Slides>25</Slides>
  <Notes>0</Notes>
  <HiddenSlides>0</HiddenSlides>
  <MMClips>3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Blank Presentation</vt:lpstr>
      <vt:lpstr>NO NAME:Lecture 5 Notes.docx!OLE_LINK3</vt:lpstr>
      <vt:lpstr>NO NAME:Lecture 5 Notes.docx!OLE_LINK2</vt:lpstr>
      <vt:lpstr>Women in the Military</vt:lpstr>
      <vt:lpstr>Women Have Served in Every American war</vt:lpstr>
      <vt:lpstr>1500 women volunteered in the Spanish American War (1898)</vt:lpstr>
      <vt:lpstr>36,000 in World War I (1917-1918) (400 of these die in line of duty)</vt:lpstr>
      <vt:lpstr>The Government Organizes a Massive Effort to Attract Women into the Workforce.</vt:lpstr>
      <vt:lpstr>Women Flocked to the Factories producing the planes, jeeps, and bombs for the war</vt:lpstr>
      <vt:lpstr>Slide 7</vt:lpstr>
      <vt:lpstr>Slide 8</vt:lpstr>
      <vt:lpstr>Slide 9</vt:lpstr>
      <vt:lpstr>Ford Motor Company Recruitment Film, 1943</vt:lpstr>
      <vt:lpstr>400,000 women enlist in the WACs, WAVES, SPARs, &amp; the Marine Corps Women’s Reserve </vt:lpstr>
      <vt:lpstr>As women showed that they could excel in jobs they had never before done, their counterparts who enlisted showed their expertise as well and “free a man to fight”</vt:lpstr>
      <vt:lpstr>Slide 13</vt:lpstr>
      <vt:lpstr>Slide 14</vt:lpstr>
      <vt:lpstr>Slide 15</vt:lpstr>
      <vt:lpstr>Slide 16</vt:lpstr>
      <vt:lpstr>1976 - Service Academies open to women</vt:lpstr>
      <vt:lpstr>Herndon Monument</vt:lpstr>
      <vt:lpstr>WUBA, Working Uniform Blue Alpha</vt:lpstr>
      <vt:lpstr>James Webb, former Sec. Navy and U.S. Senator</vt:lpstr>
      <vt:lpstr>Reactions to Webb</vt:lpstr>
      <vt:lpstr>33,000 were deployed in Desert Storm (13 were killed and 2 taken POW)</vt:lpstr>
      <vt:lpstr>More than 212,000 women deployed in current wars</vt:lpstr>
      <vt:lpstr>Women in Combat</vt:lpstr>
      <vt:lpstr>Military Snipers</vt:lpstr>
    </vt:vector>
  </TitlesOfParts>
  <Company>뿿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IN THE MILITARY</dc:title>
  <dc:creator>Trial User</dc:creator>
  <cp:lastModifiedBy>Brian Thill</cp:lastModifiedBy>
  <cp:revision>30</cp:revision>
  <dcterms:created xsi:type="dcterms:W3CDTF">2014-04-12T04:57:50Z</dcterms:created>
  <dcterms:modified xsi:type="dcterms:W3CDTF">2014-04-14T08:51:30Z</dcterms:modified>
</cp:coreProperties>
</file>